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624" r:id="rId3"/>
    <p:sldId id="628" r:id="rId4"/>
    <p:sldId id="625" r:id="rId5"/>
    <p:sldId id="627" r:id="rId6"/>
    <p:sldId id="557" r:id="rId7"/>
    <p:sldId id="680" r:id="rId8"/>
    <p:sldId id="682" r:id="rId9"/>
    <p:sldId id="683" r:id="rId10"/>
    <p:sldId id="684" r:id="rId11"/>
    <p:sldId id="662" r:id="rId12"/>
    <p:sldId id="676" r:id="rId13"/>
    <p:sldId id="674" r:id="rId14"/>
    <p:sldId id="673" r:id="rId15"/>
    <p:sldId id="671" r:id="rId16"/>
    <p:sldId id="672" r:id="rId17"/>
    <p:sldId id="664" r:id="rId18"/>
    <p:sldId id="645" r:id="rId19"/>
    <p:sldId id="653" r:id="rId20"/>
    <p:sldId id="665" r:id="rId21"/>
    <p:sldId id="654" r:id="rId22"/>
    <p:sldId id="677" r:id="rId23"/>
    <p:sldId id="678" r:id="rId24"/>
    <p:sldId id="666" r:id="rId25"/>
    <p:sldId id="679" r:id="rId26"/>
    <p:sldId id="667" r:id="rId27"/>
    <p:sldId id="685" r:id="rId28"/>
    <p:sldId id="668" r:id="rId29"/>
    <p:sldId id="651" r:id="rId30"/>
    <p:sldId id="650" r:id="rId31"/>
    <p:sldId id="663" r:id="rId32"/>
    <p:sldId id="56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02"/>
    <p:restoredTop sz="97545"/>
  </p:normalViewPr>
  <p:slideViewPr>
    <p:cSldViewPr snapToGrid="0" snapToObjects="1" showGuides="1">
      <p:cViewPr varScale="1">
        <p:scale>
          <a:sx n="163" d="100"/>
          <a:sy n="163" d="100"/>
        </p:scale>
        <p:origin x="200"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8/10/22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Expectation: increasing soil nitrogen availability should increase the positive effect of aridity on water-use efficiency and tradeoffs between nitrogen and water use</a:t>
            </a:r>
          </a:p>
        </p:txBody>
      </p:sp>
      <p:sp>
        <p:nvSpPr>
          <p:cNvPr id="4" name="Slide Number Placeholder 3"/>
          <p:cNvSpPr>
            <a:spLocks noGrp="1"/>
          </p:cNvSpPr>
          <p:nvPr>
            <p:ph type="sldNum" sz="quarter" idx="5"/>
          </p:nvPr>
        </p:nvSpPr>
        <p:spPr/>
        <p:txBody>
          <a:bodyPr/>
          <a:lstStyle/>
          <a:p>
            <a:fld id="{0FE05D4D-C92E-0848-8CDC-5DB58098804E}" type="slidenum">
              <a:rPr lang="en-US" smtClean="0"/>
              <a:t>15</a:t>
            </a:fld>
            <a:endParaRPr lang="en-US"/>
          </a:p>
        </p:txBody>
      </p:sp>
    </p:spTree>
    <p:extLst>
      <p:ext uri="{BB962C8B-B14F-4D97-AF65-F5344CB8AC3E}">
        <p14:creationId xmlns:p14="http://schemas.microsoft.com/office/powerpoint/2010/main" val="288196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Expectation: increasing soil nitrogen availability should increase the positive effect of aridity on water-use efficiency and tradeoffs between nitrogen and water use</a:t>
            </a:r>
          </a:p>
        </p:txBody>
      </p:sp>
      <p:sp>
        <p:nvSpPr>
          <p:cNvPr id="4" name="Slide Number Placeholder 3"/>
          <p:cNvSpPr>
            <a:spLocks noGrp="1"/>
          </p:cNvSpPr>
          <p:nvPr>
            <p:ph type="sldNum" sz="quarter" idx="5"/>
          </p:nvPr>
        </p:nvSpPr>
        <p:spPr/>
        <p:txBody>
          <a:bodyPr/>
          <a:lstStyle/>
          <a:p>
            <a:fld id="{0FE05D4D-C92E-0848-8CDC-5DB58098804E}" type="slidenum">
              <a:rPr lang="en-US" smtClean="0"/>
              <a:t>16</a:t>
            </a:fld>
            <a:endParaRPr lang="en-US"/>
          </a:p>
        </p:txBody>
      </p:sp>
    </p:spTree>
    <p:extLst>
      <p:ext uri="{BB962C8B-B14F-4D97-AF65-F5344CB8AC3E}">
        <p14:creationId xmlns:p14="http://schemas.microsoft.com/office/powerpoint/2010/main" val="3942057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32</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6004F-3695-244C-B64C-98EC2CAD2D1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684054" y="743447"/>
            <a:ext cx="10644732" cy="2105212"/>
          </a:xfrm>
          <a:noFill/>
        </p:spPr>
        <p:txBody>
          <a:bodyPr>
            <a:noAutofit/>
          </a:bodyPr>
          <a:lstStyle/>
          <a:p>
            <a:r>
              <a:rPr lang="en-US" sz="4800" dirty="0">
                <a:latin typeface="Arial" panose="020B0604020202020204" pitchFamily="34" charset="0"/>
                <a:cs typeface="Arial" panose="020B0604020202020204" pitchFamily="34" charset="0"/>
              </a:rPr>
              <a:t>Soil nitrogen availability increases the positive effect of aridity on water use efficiency</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2949045" y="4009342"/>
            <a:ext cx="6114749" cy="1485319"/>
          </a:xfrm>
          <a:noFill/>
        </p:spPr>
        <p:txBody>
          <a:bodyPr>
            <a:normAutofit/>
          </a:bodyPr>
          <a:lstStyle/>
          <a:p>
            <a:r>
              <a:rPr lang="en-US" dirty="0"/>
              <a:t>Evan A. Perkowski; Nicholas G. Smith</a:t>
            </a:r>
          </a:p>
          <a:p>
            <a:r>
              <a:rPr lang="en-US" dirty="0"/>
              <a:t>Texas Tech University</a:t>
            </a:r>
          </a:p>
        </p:txBody>
      </p:sp>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016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sp>
        <p:nvSpPr>
          <p:cNvPr id="16" name="Rectangle 15">
            <a:extLst>
              <a:ext uri="{FF2B5EF4-FFF2-40B4-BE49-F238E27FC236}">
                <a16:creationId xmlns:a16="http://schemas.microsoft.com/office/drawing/2014/main" id="{891BCA7E-62C7-7D51-AE59-4977FEFD6992}"/>
              </a:ext>
            </a:extLst>
          </p:cNvPr>
          <p:cNvSpPr/>
          <p:nvPr/>
        </p:nvSpPr>
        <p:spPr>
          <a:xfrm>
            <a:off x="1733526" y="2223715"/>
            <a:ext cx="3860800" cy="371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A09BE9-AC03-91F2-003A-00E153241023}"/>
              </a:ext>
            </a:extLst>
          </p:cNvPr>
          <p:cNvSpPr/>
          <p:nvPr/>
        </p:nvSpPr>
        <p:spPr>
          <a:xfrm>
            <a:off x="7119171" y="2191877"/>
            <a:ext cx="3860800" cy="380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922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sp>
        <p:nvSpPr>
          <p:cNvPr id="16" name="Rectangle 15">
            <a:extLst>
              <a:ext uri="{FF2B5EF4-FFF2-40B4-BE49-F238E27FC236}">
                <a16:creationId xmlns:a16="http://schemas.microsoft.com/office/drawing/2014/main" id="{891BCA7E-62C7-7D51-AE59-4977FEFD6992}"/>
              </a:ext>
            </a:extLst>
          </p:cNvPr>
          <p:cNvSpPr/>
          <p:nvPr/>
        </p:nvSpPr>
        <p:spPr>
          <a:xfrm>
            <a:off x="1733526" y="2223715"/>
            <a:ext cx="3860800" cy="371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740FE4C-9D98-98FF-534F-E80C7E3D796B}"/>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CA09BE9-AC03-91F2-003A-00E153241023}"/>
              </a:ext>
            </a:extLst>
          </p:cNvPr>
          <p:cNvSpPr/>
          <p:nvPr/>
        </p:nvSpPr>
        <p:spPr>
          <a:xfrm>
            <a:off x="7119171" y="2191877"/>
            <a:ext cx="3860800" cy="380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AAB1BB7-CA2F-7CB7-4CED-E36825B1FAC9}"/>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A3BDF68-09E8-0327-4D95-5AC33F932810}"/>
              </a:ext>
            </a:extLst>
          </p:cNvPr>
          <p:cNvSpPr txBox="1"/>
          <p:nvPr/>
        </p:nvSpPr>
        <p:spPr>
          <a:xfrm>
            <a:off x="2927090" y="2252099"/>
            <a:ext cx="2707280" cy="646331"/>
          </a:xfrm>
          <a:prstGeom prst="rect">
            <a:avLst/>
          </a:prstGeom>
          <a:noFill/>
          <a:ln>
            <a:noFill/>
          </a:ln>
        </p:spPr>
        <p:txBody>
          <a:bodyPr wrap="none" rtlCol="0">
            <a:spAutoFit/>
          </a:bodyPr>
          <a:lstStyle/>
          <a:p>
            <a:r>
              <a:rPr lang="en-US" b="1" dirty="0">
                <a:solidFill>
                  <a:schemeClr val="accent1"/>
                </a:solidFill>
              </a:rPr>
              <a:t>↑</a:t>
            </a:r>
            <a:r>
              <a:rPr lang="en-US" dirty="0"/>
              <a:t> N availability (</a:t>
            </a:r>
            <a:r>
              <a:rPr lang="en-US" b="1" dirty="0">
                <a:solidFill>
                  <a:schemeClr val="accent2"/>
                </a:solidFill>
              </a:rPr>
              <a:t>less</a:t>
            </a:r>
            <a:r>
              <a:rPr lang="en-US" dirty="0"/>
              <a:t> costly</a:t>
            </a:r>
          </a:p>
          <a:p>
            <a:r>
              <a:rPr lang="en-US" dirty="0"/>
              <a:t>     to acquire/use)</a:t>
            </a:r>
          </a:p>
        </p:txBody>
      </p:sp>
      <p:sp>
        <p:nvSpPr>
          <p:cNvPr id="26" name="TextBox 25">
            <a:extLst>
              <a:ext uri="{FF2B5EF4-FFF2-40B4-BE49-F238E27FC236}">
                <a16:creationId xmlns:a16="http://schemas.microsoft.com/office/drawing/2014/main" id="{A10FAEAC-4A09-8F22-8D79-2E2B72978FFD}"/>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dirty="0"/>
              <a:t> H</a:t>
            </a:r>
            <a:r>
              <a:rPr lang="en-US" baseline="-25000" dirty="0"/>
              <a:t>2</a:t>
            </a:r>
            <a:r>
              <a:rPr lang="en-US" dirty="0"/>
              <a:t>O availability (</a:t>
            </a:r>
            <a:r>
              <a:rPr lang="en-US" b="1" dirty="0">
                <a:solidFill>
                  <a:schemeClr val="accent1"/>
                </a:solidFill>
              </a:rPr>
              <a:t>more</a:t>
            </a:r>
            <a:r>
              <a:rPr lang="en-US" dirty="0"/>
              <a:t> </a:t>
            </a:r>
          </a:p>
          <a:p>
            <a:r>
              <a:rPr lang="en-US" dirty="0"/>
              <a:t>     costly to acquire/use)</a:t>
            </a:r>
          </a:p>
        </p:txBody>
      </p:sp>
    </p:spTree>
    <p:extLst>
      <p:ext uri="{BB962C8B-B14F-4D97-AF65-F5344CB8AC3E}">
        <p14:creationId xmlns:p14="http://schemas.microsoft.com/office/powerpoint/2010/main" val="2529730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sp>
        <p:nvSpPr>
          <p:cNvPr id="16" name="Rectangle 15">
            <a:extLst>
              <a:ext uri="{FF2B5EF4-FFF2-40B4-BE49-F238E27FC236}">
                <a16:creationId xmlns:a16="http://schemas.microsoft.com/office/drawing/2014/main" id="{891BCA7E-62C7-7D51-AE59-4977FEFD6992}"/>
              </a:ext>
            </a:extLst>
          </p:cNvPr>
          <p:cNvSpPr/>
          <p:nvPr/>
        </p:nvSpPr>
        <p:spPr>
          <a:xfrm>
            <a:off x="1733526" y="2223715"/>
            <a:ext cx="3860800" cy="371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740FE4C-9D98-98FF-534F-E80C7E3D796B}"/>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CA09BE9-AC03-91F2-003A-00E153241023}"/>
              </a:ext>
            </a:extLst>
          </p:cNvPr>
          <p:cNvSpPr/>
          <p:nvPr/>
        </p:nvSpPr>
        <p:spPr>
          <a:xfrm>
            <a:off x="7119171" y="2191877"/>
            <a:ext cx="3860800" cy="380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AAB1BB7-CA2F-7CB7-4CED-E36825B1FAC9}"/>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31A140D-D78E-C3C9-E449-423BFDB56734}"/>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
        <p:nvSpPr>
          <p:cNvPr id="25" name="TextBox 24">
            <a:extLst>
              <a:ext uri="{FF2B5EF4-FFF2-40B4-BE49-F238E27FC236}">
                <a16:creationId xmlns:a16="http://schemas.microsoft.com/office/drawing/2014/main" id="{AA3BDF68-09E8-0327-4D95-5AC33F932810}"/>
              </a:ext>
            </a:extLst>
          </p:cNvPr>
          <p:cNvSpPr txBox="1"/>
          <p:nvPr/>
        </p:nvSpPr>
        <p:spPr>
          <a:xfrm>
            <a:off x="2927090" y="2252099"/>
            <a:ext cx="2707280" cy="646331"/>
          </a:xfrm>
          <a:prstGeom prst="rect">
            <a:avLst/>
          </a:prstGeom>
          <a:noFill/>
          <a:ln>
            <a:noFill/>
          </a:ln>
        </p:spPr>
        <p:txBody>
          <a:bodyPr wrap="none" rtlCol="0">
            <a:spAutoFit/>
          </a:bodyPr>
          <a:lstStyle/>
          <a:p>
            <a:r>
              <a:rPr lang="en-US" b="1" dirty="0">
                <a:solidFill>
                  <a:schemeClr val="accent1"/>
                </a:solidFill>
              </a:rPr>
              <a:t>↑</a:t>
            </a:r>
            <a:r>
              <a:rPr lang="en-US" dirty="0"/>
              <a:t> N availability (</a:t>
            </a:r>
            <a:r>
              <a:rPr lang="en-US" b="1" dirty="0">
                <a:solidFill>
                  <a:schemeClr val="accent2"/>
                </a:solidFill>
              </a:rPr>
              <a:t>less</a:t>
            </a:r>
            <a:r>
              <a:rPr lang="en-US" dirty="0"/>
              <a:t> costly</a:t>
            </a:r>
          </a:p>
          <a:p>
            <a:r>
              <a:rPr lang="en-US" dirty="0"/>
              <a:t>     to acquire/use)</a:t>
            </a:r>
          </a:p>
        </p:txBody>
      </p:sp>
      <p:sp>
        <p:nvSpPr>
          <p:cNvPr id="26" name="TextBox 25">
            <a:extLst>
              <a:ext uri="{FF2B5EF4-FFF2-40B4-BE49-F238E27FC236}">
                <a16:creationId xmlns:a16="http://schemas.microsoft.com/office/drawing/2014/main" id="{A10FAEAC-4A09-8F22-8D79-2E2B72978FFD}"/>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dirty="0"/>
              <a:t> H</a:t>
            </a:r>
            <a:r>
              <a:rPr lang="en-US" baseline="-25000" dirty="0"/>
              <a:t>2</a:t>
            </a:r>
            <a:r>
              <a:rPr lang="en-US" dirty="0"/>
              <a:t>O availability (</a:t>
            </a:r>
            <a:r>
              <a:rPr lang="en-US" b="1" dirty="0">
                <a:solidFill>
                  <a:schemeClr val="accent1"/>
                </a:solidFill>
              </a:rPr>
              <a:t>more</a:t>
            </a:r>
            <a:r>
              <a:rPr lang="en-US" dirty="0"/>
              <a:t> </a:t>
            </a:r>
          </a:p>
          <a:p>
            <a:r>
              <a:rPr lang="en-US" dirty="0"/>
              <a:t>     costly to acquire/use)</a:t>
            </a:r>
          </a:p>
        </p:txBody>
      </p:sp>
    </p:spTree>
    <p:extLst>
      <p:ext uri="{BB962C8B-B14F-4D97-AF65-F5344CB8AC3E}">
        <p14:creationId xmlns:p14="http://schemas.microsoft.com/office/powerpoint/2010/main" val="357183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5ED9-B43A-3AFE-7671-A985F2728332}"/>
              </a:ext>
            </a:extLst>
          </p:cNvPr>
          <p:cNvSpPr>
            <a:spLocks noGrp="1"/>
          </p:cNvSpPr>
          <p:nvPr>
            <p:ph type="title"/>
          </p:nvPr>
        </p:nvSpPr>
        <p:spPr>
          <a:xfrm>
            <a:off x="152400" y="189264"/>
            <a:ext cx="11887200" cy="1702299"/>
          </a:xfrm>
        </p:spPr>
        <p:txBody>
          <a:bodyPr>
            <a:noAutofit/>
          </a:bodyPr>
          <a:lstStyle/>
          <a:p>
            <a:r>
              <a:rPr lang="en-US" b="1" dirty="0"/>
              <a:t>Hypothesis 1a</a:t>
            </a:r>
            <a:r>
              <a:rPr lang="en-US" dirty="0"/>
              <a:t>: Soil nitrogen availability should </a:t>
            </a:r>
            <a:r>
              <a:rPr lang="en-US" b="1" dirty="0">
                <a:solidFill>
                  <a:schemeClr val="accent1"/>
                </a:solidFill>
              </a:rPr>
              <a:t>increase</a:t>
            </a:r>
            <a:r>
              <a:rPr lang="en-US" dirty="0"/>
              <a:t> leaf N to maintain photosynthesis with </a:t>
            </a:r>
            <a:r>
              <a:rPr lang="en-US" b="1" dirty="0">
                <a:solidFill>
                  <a:schemeClr val="accent1"/>
                </a:solidFill>
              </a:rPr>
              <a:t>greater</a:t>
            </a:r>
            <a:r>
              <a:rPr lang="en-US" b="1" dirty="0">
                <a:solidFill>
                  <a:schemeClr val="accent2"/>
                </a:solidFill>
              </a:rPr>
              <a:t> </a:t>
            </a:r>
            <a:r>
              <a:rPr lang="en-US" dirty="0"/>
              <a:t>WUE</a:t>
            </a:r>
          </a:p>
        </p:txBody>
      </p:sp>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cxnSp>
        <p:nvCxnSpPr>
          <p:cNvPr id="3" name="Straight Arrow Connector 2">
            <a:extLst>
              <a:ext uri="{FF2B5EF4-FFF2-40B4-BE49-F238E27FC236}">
                <a16:creationId xmlns:a16="http://schemas.microsoft.com/office/drawing/2014/main" id="{FA92E6FF-5BF8-370B-1B5E-F7BF403672C1}"/>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9DFE29-B72D-A75F-7C2A-98AB72385492}"/>
              </a:ext>
            </a:extLst>
          </p:cNvPr>
          <p:cNvSpPr txBox="1"/>
          <p:nvPr/>
        </p:nvSpPr>
        <p:spPr>
          <a:xfrm>
            <a:off x="2927090" y="2252099"/>
            <a:ext cx="2772747" cy="646331"/>
          </a:xfrm>
          <a:prstGeom prst="rect">
            <a:avLst/>
          </a:prstGeom>
          <a:noFill/>
          <a:ln>
            <a:noFill/>
          </a:ln>
        </p:spPr>
        <p:txBody>
          <a:bodyPr wrap="none" rtlCol="0">
            <a:spAutoFit/>
          </a:bodyPr>
          <a:lstStyle/>
          <a:p>
            <a:r>
              <a:rPr lang="en-US" b="1" dirty="0">
                <a:solidFill>
                  <a:schemeClr val="accent1"/>
                </a:solidFill>
              </a:rPr>
              <a:t>↑</a:t>
            </a:r>
            <a:r>
              <a:rPr lang="en-US" b="1" dirty="0"/>
              <a:t> N availability (</a:t>
            </a:r>
            <a:r>
              <a:rPr lang="en-US" b="1" dirty="0">
                <a:solidFill>
                  <a:schemeClr val="accent2"/>
                </a:solidFill>
              </a:rPr>
              <a:t>less</a:t>
            </a:r>
            <a:r>
              <a:rPr lang="en-US" b="1" dirty="0"/>
              <a:t> costly</a:t>
            </a:r>
          </a:p>
          <a:p>
            <a:r>
              <a:rPr lang="en-US" b="1" dirty="0"/>
              <a:t>     to acquire/use)</a:t>
            </a:r>
          </a:p>
        </p:txBody>
      </p:sp>
      <p:cxnSp>
        <p:nvCxnSpPr>
          <p:cNvPr id="7" name="Straight Arrow Connector 6">
            <a:extLst>
              <a:ext uri="{FF2B5EF4-FFF2-40B4-BE49-F238E27FC236}">
                <a16:creationId xmlns:a16="http://schemas.microsoft.com/office/drawing/2014/main" id="{E5EB430C-DCB9-9675-33AC-6E139A3DC13C}"/>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77AEF7-90ED-E47D-2CE3-910E6B2947E6}"/>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dirty="0"/>
              <a:t> H</a:t>
            </a:r>
            <a:r>
              <a:rPr lang="en-US" baseline="-25000" dirty="0"/>
              <a:t>2</a:t>
            </a:r>
            <a:r>
              <a:rPr lang="en-US" dirty="0"/>
              <a:t>O availability (</a:t>
            </a:r>
            <a:r>
              <a:rPr lang="en-US" b="1" dirty="0">
                <a:solidFill>
                  <a:schemeClr val="accent1"/>
                </a:solidFill>
              </a:rPr>
              <a:t>more</a:t>
            </a:r>
            <a:r>
              <a:rPr lang="en-US" dirty="0"/>
              <a:t> </a:t>
            </a:r>
          </a:p>
          <a:p>
            <a:r>
              <a:rPr lang="en-US" dirty="0"/>
              <a:t>     costly to acquire/use)</a:t>
            </a:r>
          </a:p>
        </p:txBody>
      </p:sp>
      <p:sp>
        <p:nvSpPr>
          <p:cNvPr id="6" name="TextBox 5">
            <a:extLst>
              <a:ext uri="{FF2B5EF4-FFF2-40B4-BE49-F238E27FC236}">
                <a16:creationId xmlns:a16="http://schemas.microsoft.com/office/drawing/2014/main" id="{89BD3462-FD1F-89BC-890D-329B55D1D1C7}"/>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Tree>
    <p:extLst>
      <p:ext uri="{BB962C8B-B14F-4D97-AF65-F5344CB8AC3E}">
        <p14:creationId xmlns:p14="http://schemas.microsoft.com/office/powerpoint/2010/main" val="1018224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5ED9-B43A-3AFE-7671-A985F2728332}"/>
              </a:ext>
            </a:extLst>
          </p:cNvPr>
          <p:cNvSpPr>
            <a:spLocks noGrp="1"/>
          </p:cNvSpPr>
          <p:nvPr>
            <p:ph type="title"/>
          </p:nvPr>
        </p:nvSpPr>
        <p:spPr>
          <a:xfrm>
            <a:off x="143536" y="95012"/>
            <a:ext cx="11958320" cy="1325563"/>
          </a:xfrm>
        </p:spPr>
        <p:txBody>
          <a:bodyPr>
            <a:normAutofit/>
          </a:bodyPr>
          <a:lstStyle/>
          <a:p>
            <a:r>
              <a:rPr lang="en-US" b="1" dirty="0"/>
              <a:t>Hypothesis 1b</a:t>
            </a:r>
            <a:r>
              <a:rPr lang="en-US" dirty="0"/>
              <a:t>: Aridity/dryness should </a:t>
            </a:r>
            <a:r>
              <a:rPr lang="en-US" b="1" dirty="0">
                <a:solidFill>
                  <a:schemeClr val="accent1"/>
                </a:solidFill>
              </a:rPr>
              <a:t>increase</a:t>
            </a:r>
            <a:r>
              <a:rPr lang="en-US" dirty="0"/>
              <a:t> leaf N to maintain photosynthesis with </a:t>
            </a:r>
            <a:r>
              <a:rPr lang="en-US" b="1" dirty="0">
                <a:solidFill>
                  <a:schemeClr val="accent1"/>
                </a:solidFill>
              </a:rPr>
              <a:t>greater</a:t>
            </a:r>
            <a:r>
              <a:rPr lang="en-US" b="1" dirty="0">
                <a:solidFill>
                  <a:schemeClr val="accent2"/>
                </a:solidFill>
              </a:rPr>
              <a:t> </a:t>
            </a:r>
            <a:r>
              <a:rPr lang="en-US" dirty="0"/>
              <a:t>WUE</a:t>
            </a:r>
          </a:p>
        </p:txBody>
      </p:sp>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3"/>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4"/>
          <a:srcRect b="6784"/>
          <a:stretch/>
        </p:blipFill>
        <p:spPr>
          <a:xfrm>
            <a:off x="6013704" y="1880183"/>
            <a:ext cx="5340096" cy="4977817"/>
          </a:xfrm>
          <a:prstGeom prst="rect">
            <a:avLst/>
          </a:prstGeom>
        </p:spPr>
      </p:pic>
      <p:cxnSp>
        <p:nvCxnSpPr>
          <p:cNvPr id="3" name="Straight Arrow Connector 2">
            <a:extLst>
              <a:ext uri="{FF2B5EF4-FFF2-40B4-BE49-F238E27FC236}">
                <a16:creationId xmlns:a16="http://schemas.microsoft.com/office/drawing/2014/main" id="{C1D5AF8C-B511-782B-827F-4FF8A6AA0D59}"/>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1F0007-19E5-4156-015B-CF6C8817F909}"/>
              </a:ext>
            </a:extLst>
          </p:cNvPr>
          <p:cNvSpPr txBox="1"/>
          <p:nvPr/>
        </p:nvSpPr>
        <p:spPr>
          <a:xfrm>
            <a:off x="2927090" y="2252099"/>
            <a:ext cx="2707280" cy="646331"/>
          </a:xfrm>
          <a:prstGeom prst="rect">
            <a:avLst/>
          </a:prstGeom>
          <a:noFill/>
          <a:ln>
            <a:noFill/>
          </a:ln>
        </p:spPr>
        <p:txBody>
          <a:bodyPr wrap="none" rtlCol="0">
            <a:spAutoFit/>
          </a:bodyPr>
          <a:lstStyle/>
          <a:p>
            <a:r>
              <a:rPr lang="en-US" b="1" dirty="0">
                <a:solidFill>
                  <a:schemeClr val="accent1"/>
                </a:solidFill>
              </a:rPr>
              <a:t>↑</a:t>
            </a:r>
            <a:r>
              <a:rPr lang="en-US" dirty="0"/>
              <a:t> N availability (</a:t>
            </a:r>
            <a:r>
              <a:rPr lang="en-US" b="1" dirty="0">
                <a:solidFill>
                  <a:schemeClr val="accent2"/>
                </a:solidFill>
              </a:rPr>
              <a:t>less</a:t>
            </a:r>
            <a:r>
              <a:rPr lang="en-US" dirty="0"/>
              <a:t> costly</a:t>
            </a:r>
          </a:p>
          <a:p>
            <a:r>
              <a:rPr lang="en-US" dirty="0"/>
              <a:t>     to acquire/use)</a:t>
            </a:r>
          </a:p>
        </p:txBody>
      </p:sp>
      <p:sp>
        <p:nvSpPr>
          <p:cNvPr id="12" name="TextBox 11">
            <a:extLst>
              <a:ext uri="{FF2B5EF4-FFF2-40B4-BE49-F238E27FC236}">
                <a16:creationId xmlns:a16="http://schemas.microsoft.com/office/drawing/2014/main" id="{95FA373D-6479-E79D-36C5-052335C88D44}"/>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b="1" dirty="0"/>
              <a:t> H</a:t>
            </a:r>
            <a:r>
              <a:rPr lang="en-US" b="1" baseline="-25000" dirty="0"/>
              <a:t>2</a:t>
            </a:r>
            <a:r>
              <a:rPr lang="en-US" b="1" dirty="0"/>
              <a:t>O availability (</a:t>
            </a:r>
            <a:r>
              <a:rPr lang="en-US" b="1" dirty="0">
                <a:solidFill>
                  <a:schemeClr val="accent1"/>
                </a:solidFill>
              </a:rPr>
              <a:t>more</a:t>
            </a:r>
            <a:r>
              <a:rPr lang="en-US" b="1" dirty="0"/>
              <a:t> </a:t>
            </a:r>
          </a:p>
          <a:p>
            <a:r>
              <a:rPr lang="en-US" b="1" dirty="0"/>
              <a:t>     costly to acquire/use)</a:t>
            </a:r>
          </a:p>
        </p:txBody>
      </p:sp>
      <p:sp>
        <p:nvSpPr>
          <p:cNvPr id="5" name="TextBox 4">
            <a:extLst>
              <a:ext uri="{FF2B5EF4-FFF2-40B4-BE49-F238E27FC236}">
                <a16:creationId xmlns:a16="http://schemas.microsoft.com/office/drawing/2014/main" id="{7E88BE42-1FE5-BC84-930A-7D34B6A300A3}"/>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Tree>
    <p:extLst>
      <p:ext uri="{BB962C8B-B14F-4D97-AF65-F5344CB8AC3E}">
        <p14:creationId xmlns:p14="http://schemas.microsoft.com/office/powerpoint/2010/main" val="364909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3"/>
          <a:srcRect b="6845"/>
          <a:stretch/>
        </p:blipFill>
        <p:spPr>
          <a:xfrm>
            <a:off x="582030" y="1880183"/>
            <a:ext cx="5343577" cy="4977817"/>
          </a:xfrm>
          <a:prstGeom prst="rect">
            <a:avLst/>
          </a:prstGeom>
        </p:spPr>
      </p:pic>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4"/>
          <a:srcRect b="6784"/>
          <a:stretch/>
        </p:blipFill>
        <p:spPr>
          <a:xfrm>
            <a:off x="6013704" y="1880183"/>
            <a:ext cx="5340096" cy="4977817"/>
          </a:xfrm>
          <a:prstGeom prst="rect">
            <a:avLst/>
          </a:prstGeom>
        </p:spPr>
      </p:pic>
      <p:sp>
        <p:nvSpPr>
          <p:cNvPr id="8" name="TextBox 7">
            <a:extLst>
              <a:ext uri="{FF2B5EF4-FFF2-40B4-BE49-F238E27FC236}">
                <a16:creationId xmlns:a16="http://schemas.microsoft.com/office/drawing/2014/main" id="{3DBF5599-422D-BBCB-9E2D-09BB549960A2}"/>
              </a:ext>
            </a:extLst>
          </p:cNvPr>
          <p:cNvSpPr txBox="1"/>
          <p:nvPr/>
        </p:nvSpPr>
        <p:spPr>
          <a:xfrm>
            <a:off x="2927090" y="2252099"/>
            <a:ext cx="2772747" cy="646331"/>
          </a:xfrm>
          <a:prstGeom prst="rect">
            <a:avLst/>
          </a:prstGeom>
          <a:noFill/>
          <a:ln>
            <a:noFill/>
          </a:ln>
        </p:spPr>
        <p:txBody>
          <a:bodyPr wrap="none" rtlCol="0">
            <a:spAutoFit/>
          </a:bodyPr>
          <a:lstStyle/>
          <a:p>
            <a:r>
              <a:rPr lang="en-US" b="1" dirty="0">
                <a:solidFill>
                  <a:schemeClr val="accent1"/>
                </a:solidFill>
              </a:rPr>
              <a:t>↑</a:t>
            </a:r>
            <a:r>
              <a:rPr lang="en-US" b="1" dirty="0"/>
              <a:t> N availability (</a:t>
            </a:r>
            <a:r>
              <a:rPr lang="en-US" b="1" dirty="0">
                <a:solidFill>
                  <a:schemeClr val="accent2"/>
                </a:solidFill>
              </a:rPr>
              <a:t>less</a:t>
            </a:r>
            <a:r>
              <a:rPr lang="en-US" b="1" dirty="0"/>
              <a:t> costly</a:t>
            </a:r>
          </a:p>
          <a:p>
            <a:r>
              <a:rPr lang="en-US" b="1" dirty="0"/>
              <a:t>     to acquire/use)</a:t>
            </a:r>
          </a:p>
        </p:txBody>
      </p:sp>
      <p:sp>
        <p:nvSpPr>
          <p:cNvPr id="10" name="TextBox 9">
            <a:extLst>
              <a:ext uri="{FF2B5EF4-FFF2-40B4-BE49-F238E27FC236}">
                <a16:creationId xmlns:a16="http://schemas.microsoft.com/office/drawing/2014/main" id="{00C2C0A4-D433-975E-6506-FB2291EDE9CE}"/>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b="1" dirty="0"/>
              <a:t> H</a:t>
            </a:r>
            <a:r>
              <a:rPr lang="en-US" b="1" baseline="-25000" dirty="0"/>
              <a:t>2</a:t>
            </a:r>
            <a:r>
              <a:rPr lang="en-US" b="1" dirty="0"/>
              <a:t>O availability (</a:t>
            </a:r>
            <a:r>
              <a:rPr lang="en-US" b="1" dirty="0">
                <a:solidFill>
                  <a:schemeClr val="accent1"/>
                </a:solidFill>
              </a:rPr>
              <a:t>more</a:t>
            </a:r>
            <a:r>
              <a:rPr lang="en-US" b="1" dirty="0"/>
              <a:t> </a:t>
            </a:r>
          </a:p>
          <a:p>
            <a:r>
              <a:rPr lang="en-US" b="1" dirty="0"/>
              <a:t>     costly to acquire/use)</a:t>
            </a:r>
          </a:p>
        </p:txBody>
      </p:sp>
      <p:cxnSp>
        <p:nvCxnSpPr>
          <p:cNvPr id="11" name="Straight Arrow Connector 10">
            <a:extLst>
              <a:ext uri="{FF2B5EF4-FFF2-40B4-BE49-F238E27FC236}">
                <a16:creationId xmlns:a16="http://schemas.microsoft.com/office/drawing/2014/main" id="{F0E0F32A-75A2-B4A3-3846-DF5A6B4A03CC}"/>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6FA304-E43B-2330-3F4E-E8E578B85232}"/>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90CF67B0-C24B-EDE8-87FF-1D708ADB898E}"/>
              </a:ext>
            </a:extLst>
          </p:cNvPr>
          <p:cNvSpPr txBox="1">
            <a:spLocks/>
          </p:cNvSpPr>
          <p:nvPr/>
        </p:nvSpPr>
        <p:spPr>
          <a:xfrm>
            <a:off x="143536" y="74988"/>
            <a:ext cx="1195832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b="1" dirty="0"/>
              <a:t>Hypothesis 2</a:t>
            </a:r>
            <a:r>
              <a:rPr lang="en-US" dirty="0"/>
              <a:t>: Soil N availability should </a:t>
            </a:r>
            <a:r>
              <a:rPr lang="en-US" b="1" dirty="0">
                <a:solidFill>
                  <a:schemeClr val="accent1"/>
                </a:solidFill>
              </a:rPr>
              <a:t>increase</a:t>
            </a:r>
            <a:r>
              <a:rPr lang="en-US" dirty="0"/>
              <a:t> the positive effect of aridity on leaf N, WUE</a:t>
            </a:r>
          </a:p>
        </p:txBody>
      </p:sp>
      <p:sp>
        <p:nvSpPr>
          <p:cNvPr id="2" name="TextBox 1">
            <a:extLst>
              <a:ext uri="{FF2B5EF4-FFF2-40B4-BE49-F238E27FC236}">
                <a16:creationId xmlns:a16="http://schemas.microsoft.com/office/drawing/2014/main" id="{C87D636F-9FB5-9A89-B976-B7980EAC904B}"/>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Tree>
    <p:extLst>
      <p:ext uri="{BB962C8B-B14F-4D97-AF65-F5344CB8AC3E}">
        <p14:creationId xmlns:p14="http://schemas.microsoft.com/office/powerpoint/2010/main" val="2228805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CC12-2F15-EF9D-D08B-914A0E471A06}"/>
              </a:ext>
            </a:extLst>
          </p:cNvPr>
          <p:cNvSpPr>
            <a:spLocks noGrp="1"/>
          </p:cNvSpPr>
          <p:nvPr>
            <p:ph type="title"/>
          </p:nvPr>
        </p:nvSpPr>
        <p:spPr/>
        <p:txBody>
          <a:bodyPr>
            <a:normAutofit/>
          </a:bodyPr>
          <a:lstStyle/>
          <a:p>
            <a:r>
              <a:rPr lang="en-US" dirty="0"/>
              <a:t>Leaf N/</a:t>
            </a:r>
            <a:r>
              <a:rPr lang="el-GR" dirty="0">
                <a:latin typeface="Times New Roman" panose="02020603050405020304" pitchFamily="18" charset="0"/>
                <a:cs typeface="Times New Roman" panose="02020603050405020304" pitchFamily="18" charset="0"/>
              </a:rPr>
              <a:t>χ</a:t>
            </a:r>
            <a:r>
              <a:rPr lang="en-US" dirty="0"/>
              <a:t> responses to </a:t>
            </a:r>
            <a:r>
              <a:rPr lang="el-GR" dirty="0"/>
              <a:t>β</a:t>
            </a:r>
            <a:r>
              <a:rPr lang="en-US" dirty="0"/>
              <a:t> may depend on species identity traits</a:t>
            </a:r>
          </a:p>
        </p:txBody>
      </p:sp>
    </p:spTree>
    <p:extLst>
      <p:ext uri="{BB962C8B-B14F-4D97-AF65-F5344CB8AC3E}">
        <p14:creationId xmlns:p14="http://schemas.microsoft.com/office/powerpoint/2010/main" val="2397643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9D69-DA95-DC63-B70D-AC53860275E9}"/>
              </a:ext>
            </a:extLst>
          </p:cNvPr>
          <p:cNvSpPr>
            <a:spLocks noGrp="1"/>
          </p:cNvSpPr>
          <p:nvPr>
            <p:ph type="title"/>
          </p:nvPr>
        </p:nvSpPr>
        <p:spPr/>
        <p:txBody>
          <a:bodyPr/>
          <a:lstStyle/>
          <a:p>
            <a:r>
              <a:rPr lang="en-US" dirty="0"/>
              <a:t>Study sites, collection methods, traits</a:t>
            </a:r>
          </a:p>
        </p:txBody>
      </p:sp>
      <p:sp>
        <p:nvSpPr>
          <p:cNvPr id="3" name="Content Placeholder 2">
            <a:extLst>
              <a:ext uri="{FF2B5EF4-FFF2-40B4-BE49-F238E27FC236}">
                <a16:creationId xmlns:a16="http://schemas.microsoft.com/office/drawing/2014/main" id="{35578041-00F4-B300-9015-835079562A38}"/>
              </a:ext>
            </a:extLst>
          </p:cNvPr>
          <p:cNvSpPr>
            <a:spLocks noGrp="1"/>
          </p:cNvSpPr>
          <p:nvPr>
            <p:ph idx="1"/>
          </p:nvPr>
        </p:nvSpPr>
        <p:spPr>
          <a:xfrm>
            <a:off x="838201" y="1825625"/>
            <a:ext cx="5257800" cy="4351338"/>
          </a:xfrm>
        </p:spPr>
        <p:txBody>
          <a:bodyPr>
            <a:normAutofit/>
          </a:bodyPr>
          <a:lstStyle/>
          <a:p>
            <a:endParaRPr lang="en-US" dirty="0"/>
          </a:p>
          <a:p>
            <a:r>
              <a:rPr lang="en-US" dirty="0"/>
              <a:t>3 leaves of 5 most dominant species at each site</a:t>
            </a:r>
          </a:p>
          <a:p>
            <a:pPr lvl="1"/>
            <a:r>
              <a:rPr lang="en-US" dirty="0"/>
              <a:t>Leaf N (gram/area basis)</a:t>
            </a:r>
          </a:p>
          <a:p>
            <a:pPr lvl="1"/>
            <a:r>
              <a:rPr lang="en-US" dirty="0"/>
              <a:t>Leaf LMA</a:t>
            </a:r>
          </a:p>
          <a:p>
            <a:pPr lvl="1"/>
            <a:r>
              <a:rPr lang="en-US" dirty="0"/>
              <a:t>Leaf </a:t>
            </a:r>
            <a:r>
              <a:rPr lang="el-GR" dirty="0"/>
              <a:t>δ</a:t>
            </a:r>
            <a:r>
              <a:rPr lang="en-US" baseline="30000" dirty="0"/>
              <a:t>13</a:t>
            </a:r>
            <a:r>
              <a:rPr lang="en-US" dirty="0"/>
              <a:t>C (</a:t>
            </a:r>
            <a:r>
              <a:rPr lang="el-GR" dirty="0">
                <a:latin typeface="Times New Roman" panose="02020603050405020304" pitchFamily="18" charset="0"/>
                <a:cs typeface="Times New Roman" panose="02020603050405020304" pitchFamily="18" charset="0"/>
              </a:rPr>
              <a:t>χ</a:t>
            </a:r>
            <a:r>
              <a:rPr lang="en-US" dirty="0"/>
              <a:t>, </a:t>
            </a:r>
            <a:r>
              <a:rPr lang="el-GR" dirty="0">
                <a:latin typeface="Times New Roman" panose="02020603050405020304" pitchFamily="18" charset="0"/>
                <a:cs typeface="Times New Roman" panose="02020603050405020304" pitchFamily="18" charset="0"/>
              </a:rPr>
              <a:t>β</a:t>
            </a:r>
            <a:r>
              <a:rPr lang="en-US" dirty="0">
                <a:latin typeface="Times New Roman" panose="02020603050405020304" pitchFamily="18" charset="0"/>
                <a:cs typeface="Times New Roman" panose="02020603050405020304" pitchFamily="18" charset="0"/>
              </a:rPr>
              <a:t>)</a:t>
            </a:r>
            <a:endParaRPr lang="en-US" dirty="0"/>
          </a:p>
          <a:p>
            <a:endParaRPr lang="en-US" dirty="0"/>
          </a:p>
          <a:p>
            <a:r>
              <a:rPr lang="en-US" dirty="0"/>
              <a:t>Composite soil sample</a:t>
            </a:r>
          </a:p>
          <a:p>
            <a:pPr lvl="1"/>
            <a:r>
              <a:rPr lang="en-US" dirty="0"/>
              <a:t>[NO</a:t>
            </a:r>
            <a:r>
              <a:rPr lang="en-US" baseline="-25000" dirty="0"/>
              <a:t>3</a:t>
            </a:r>
            <a:r>
              <a:rPr lang="en-US" dirty="0"/>
              <a:t>-N]</a:t>
            </a:r>
          </a:p>
        </p:txBody>
      </p:sp>
    </p:spTree>
    <p:extLst>
      <p:ext uri="{BB962C8B-B14F-4D97-AF65-F5344CB8AC3E}">
        <p14:creationId xmlns:p14="http://schemas.microsoft.com/office/powerpoint/2010/main" val="3978743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11BA1-076D-9B16-11A6-3014403814B2}"/>
              </a:ext>
            </a:extLst>
          </p:cNvPr>
          <p:cNvSpPr/>
          <p:nvPr/>
        </p:nvSpPr>
        <p:spPr>
          <a:xfrm>
            <a:off x="6220919" y="1966573"/>
            <a:ext cx="4887952" cy="401194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35622-DE94-753B-76FF-B062140F38F0}"/>
              </a:ext>
            </a:extLst>
          </p:cNvPr>
          <p:cNvSpPr/>
          <p:nvPr/>
        </p:nvSpPr>
        <p:spPr>
          <a:xfrm>
            <a:off x="991689" y="1966573"/>
            <a:ext cx="4887952" cy="401194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EFE05F1-40B7-3F9B-C58A-3F59067B8EE3}"/>
              </a:ext>
            </a:extLst>
          </p:cNvPr>
          <p:cNvSpPr txBox="1"/>
          <p:nvPr/>
        </p:nvSpPr>
        <p:spPr>
          <a:xfrm>
            <a:off x="1142231" y="2079720"/>
            <a:ext cx="4586867" cy="3600986"/>
          </a:xfrm>
          <a:prstGeom prst="rect">
            <a:avLst/>
          </a:prstGeom>
          <a:noFill/>
        </p:spPr>
        <p:txBody>
          <a:bodyPr wrap="square" rtlCol="0">
            <a:spAutoFit/>
          </a:bodyPr>
          <a:lstStyle/>
          <a:p>
            <a:endParaRPr lang="en-US" sz="12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Extracted from PRISM gridded product @ 4km resolution:</a:t>
            </a:r>
          </a:p>
          <a:p>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2006-2020 MAP/MAT</a:t>
            </a:r>
          </a:p>
          <a:p>
            <a:pPr marL="285750" indent="-285750">
              <a:buFont typeface="System Font Regular"/>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Daily precipitation, temperature, VPD from 30 days leading up to property visit</a:t>
            </a:r>
          </a:p>
        </p:txBody>
      </p:sp>
      <p:sp>
        <p:nvSpPr>
          <p:cNvPr id="8" name="TextBox 7">
            <a:extLst>
              <a:ext uri="{FF2B5EF4-FFF2-40B4-BE49-F238E27FC236}">
                <a16:creationId xmlns:a16="http://schemas.microsoft.com/office/drawing/2014/main" id="{043CFA61-CA32-7E54-7082-1BA1F9D57216}"/>
              </a:ext>
            </a:extLst>
          </p:cNvPr>
          <p:cNvSpPr txBox="1"/>
          <p:nvPr/>
        </p:nvSpPr>
        <p:spPr>
          <a:xfrm>
            <a:off x="6373321" y="2059119"/>
            <a:ext cx="4583150" cy="3785652"/>
          </a:xfrm>
          <a:prstGeom prst="rect">
            <a:avLst/>
          </a:prstGeom>
          <a:noFill/>
        </p:spPr>
        <p:txBody>
          <a:bodyPr wrap="square" rtlCol="0">
            <a:spAutoFit/>
          </a:bodyPr>
          <a:lstStyle/>
          <a:p>
            <a:r>
              <a:rPr lang="en-US" sz="2400" dirty="0">
                <a:solidFill>
                  <a:schemeClr val="accent1"/>
                </a:solidFill>
                <a:latin typeface="Arial" panose="020B0604020202020204" pitchFamily="34" charset="0"/>
                <a:cs typeface="Arial" panose="020B0604020202020204" pitchFamily="34" charset="0"/>
              </a:rPr>
              <a:t>Collected from composite soil sample:</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[NO</a:t>
            </a:r>
            <a:r>
              <a:rPr lang="en-US" sz="2400" baseline="-25000" dirty="0">
                <a:solidFill>
                  <a:schemeClr val="accent1"/>
                </a:solidFill>
                <a:latin typeface="Arial" panose="020B0604020202020204" pitchFamily="34" charset="0"/>
                <a:cs typeface="Arial" panose="020B0604020202020204" pitchFamily="34" charset="0"/>
              </a:rPr>
              <a:t>3</a:t>
            </a:r>
            <a:r>
              <a:rPr lang="en-US" sz="2400" dirty="0">
                <a:solidFill>
                  <a:schemeClr val="accent1"/>
                </a:solidFill>
                <a:latin typeface="Arial" panose="020B0604020202020204" pitchFamily="34" charset="0"/>
                <a:cs typeface="Arial" panose="020B0604020202020204" pitchFamily="34" charset="0"/>
              </a:rPr>
              <a:t>-N]</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pH</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Texture (% silt, clay, sand)</a:t>
            </a:r>
          </a:p>
          <a:p>
            <a:endParaRPr lang="en-US" sz="2400" dirty="0">
              <a:solidFill>
                <a:schemeClr val="accent1"/>
              </a:solidFill>
              <a:latin typeface="Arial" panose="020B0604020202020204" pitchFamily="34" charset="0"/>
              <a:cs typeface="Arial" panose="020B0604020202020204" pitchFamily="34" charset="0"/>
            </a:endParaRPr>
          </a:p>
          <a:p>
            <a:r>
              <a:rPr lang="en-US" sz="2400" dirty="0">
                <a:solidFill>
                  <a:schemeClr val="accent1"/>
                </a:solidFill>
                <a:latin typeface="Arial" panose="020B0604020202020204" pitchFamily="34" charset="0"/>
                <a:cs typeface="Arial" panose="020B0604020202020204" pitchFamily="34" charset="0"/>
              </a:rPr>
              <a:t>Estimated using SPLASH v1.0 bioclimatic model:</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Relative soil moisture (based on 150mm bucket)</a:t>
            </a:r>
          </a:p>
        </p:txBody>
      </p:sp>
      <p:sp>
        <p:nvSpPr>
          <p:cNvPr id="11" name="TextBox 10">
            <a:extLst>
              <a:ext uri="{FF2B5EF4-FFF2-40B4-BE49-F238E27FC236}">
                <a16:creationId xmlns:a16="http://schemas.microsoft.com/office/drawing/2014/main" id="{53E643BE-41A8-D9E9-C95E-F7FDE82B506D}"/>
              </a:ext>
            </a:extLst>
          </p:cNvPr>
          <p:cNvSpPr txBox="1"/>
          <p:nvPr/>
        </p:nvSpPr>
        <p:spPr>
          <a:xfrm>
            <a:off x="7118590"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edaphic</a:t>
            </a:r>
          </a:p>
          <a:p>
            <a:pPr algn="ctr"/>
            <a:r>
              <a:rPr lang="en-US" sz="3600" dirty="0">
                <a:latin typeface="Arial" panose="020B0604020202020204" pitchFamily="34" charset="0"/>
                <a:cs typeface="Arial" panose="020B0604020202020204" pitchFamily="34" charset="0"/>
              </a:rPr>
              <a:t>characteristics</a:t>
            </a:r>
          </a:p>
        </p:txBody>
      </p:sp>
      <p:sp>
        <p:nvSpPr>
          <p:cNvPr id="12" name="TextBox 11">
            <a:extLst>
              <a:ext uri="{FF2B5EF4-FFF2-40B4-BE49-F238E27FC236}">
                <a16:creationId xmlns:a16="http://schemas.microsoft.com/office/drawing/2014/main" id="{9A7CD8EF-F8C9-36F6-4031-9B56492DA543}"/>
              </a:ext>
            </a:extLst>
          </p:cNvPr>
          <p:cNvSpPr txBox="1"/>
          <p:nvPr/>
        </p:nvSpPr>
        <p:spPr>
          <a:xfrm>
            <a:off x="1925838"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climatic</a:t>
            </a:r>
          </a:p>
          <a:p>
            <a:pPr algn="ctr"/>
            <a:r>
              <a:rPr lang="en-US" sz="3600" dirty="0">
                <a:latin typeface="Arial" panose="020B0604020202020204" pitchFamily="34" charset="0"/>
                <a:cs typeface="Arial" panose="020B0604020202020204" pitchFamily="34" charset="0"/>
              </a:rPr>
              <a:t>characteristics</a:t>
            </a:r>
          </a:p>
        </p:txBody>
      </p:sp>
    </p:spTree>
    <p:extLst>
      <p:ext uri="{BB962C8B-B14F-4D97-AF65-F5344CB8AC3E}">
        <p14:creationId xmlns:p14="http://schemas.microsoft.com/office/powerpoint/2010/main" val="3161541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generally increases leaf nitrogen</a:t>
            </a:r>
            <a:endParaRPr lang="en-US"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28CE9D-3F39-3175-D1C7-7F35CB35CE82}"/>
              </a:ext>
            </a:extLst>
          </p:cNvPr>
          <p:cNvPicPr>
            <a:picLocks noChangeAspect="1"/>
          </p:cNvPicPr>
          <p:nvPr/>
        </p:nvPicPr>
        <p:blipFill>
          <a:blip r:embed="rId3"/>
          <a:stretch>
            <a:fillRect/>
          </a:stretch>
        </p:blipFill>
        <p:spPr>
          <a:xfrm>
            <a:off x="2904224" y="1427967"/>
            <a:ext cx="5313036" cy="5430033"/>
          </a:xfrm>
          <a:prstGeom prst="rect">
            <a:avLst/>
          </a:prstGeom>
        </p:spPr>
      </p:pic>
    </p:spTree>
    <p:extLst>
      <p:ext uri="{BB962C8B-B14F-4D97-AF65-F5344CB8AC3E}">
        <p14:creationId xmlns:p14="http://schemas.microsoft.com/office/powerpoint/2010/main" val="343672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11BA1-076D-9B16-11A6-3014403814B2}"/>
              </a:ext>
            </a:extLst>
          </p:cNvPr>
          <p:cNvSpPr/>
          <p:nvPr/>
        </p:nvSpPr>
        <p:spPr>
          <a:xfrm>
            <a:off x="6220919" y="1966573"/>
            <a:ext cx="4887952" cy="401194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35622-DE94-753B-76FF-B062140F38F0}"/>
              </a:ext>
            </a:extLst>
          </p:cNvPr>
          <p:cNvSpPr/>
          <p:nvPr/>
        </p:nvSpPr>
        <p:spPr>
          <a:xfrm>
            <a:off x="991689" y="1966573"/>
            <a:ext cx="4887952" cy="401194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EFE05F1-40B7-3F9B-C58A-3F59067B8EE3}"/>
              </a:ext>
            </a:extLst>
          </p:cNvPr>
          <p:cNvSpPr txBox="1"/>
          <p:nvPr/>
        </p:nvSpPr>
        <p:spPr>
          <a:xfrm>
            <a:off x="1142231" y="2079720"/>
            <a:ext cx="4586867" cy="3600986"/>
          </a:xfrm>
          <a:prstGeom prst="rect">
            <a:avLst/>
          </a:prstGeom>
          <a:noFill/>
        </p:spPr>
        <p:txBody>
          <a:bodyPr wrap="square" rtlCol="0">
            <a:spAutoFit/>
          </a:bodyPr>
          <a:lstStyle/>
          <a:p>
            <a:endParaRPr lang="en-US" sz="12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Extracted from PRISM gridded product @ 4km resolution:</a:t>
            </a:r>
          </a:p>
          <a:p>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2006-2020 MAP/MAT</a:t>
            </a:r>
          </a:p>
          <a:p>
            <a:pPr marL="285750" indent="-285750">
              <a:buFont typeface="System Font Regular"/>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Daily precipitation, temperature, VPD from 30 days leading up to property visit</a:t>
            </a:r>
          </a:p>
        </p:txBody>
      </p:sp>
      <p:sp>
        <p:nvSpPr>
          <p:cNvPr id="8" name="TextBox 7">
            <a:extLst>
              <a:ext uri="{FF2B5EF4-FFF2-40B4-BE49-F238E27FC236}">
                <a16:creationId xmlns:a16="http://schemas.microsoft.com/office/drawing/2014/main" id="{043CFA61-CA32-7E54-7082-1BA1F9D57216}"/>
              </a:ext>
            </a:extLst>
          </p:cNvPr>
          <p:cNvSpPr txBox="1"/>
          <p:nvPr/>
        </p:nvSpPr>
        <p:spPr>
          <a:xfrm>
            <a:off x="6373321" y="2059119"/>
            <a:ext cx="4583150" cy="3785652"/>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Collected from composite soil sample:</a:t>
            </a:r>
          </a:p>
          <a:p>
            <a:pPr marL="342900" indent="-342900">
              <a:buFont typeface="System Font Regular"/>
              <a:buChar char="-"/>
            </a:pPr>
            <a:r>
              <a:rPr lang="en-US" sz="2400" dirty="0">
                <a:solidFill>
                  <a:schemeClr val="bg1"/>
                </a:solidFill>
                <a:latin typeface="Arial" panose="020B0604020202020204" pitchFamily="34" charset="0"/>
                <a:cs typeface="Arial" panose="020B0604020202020204" pitchFamily="34" charset="0"/>
              </a:rPr>
              <a:t>[NO</a:t>
            </a:r>
            <a:r>
              <a:rPr lang="en-US" sz="2400" baseline="-25000" dirty="0">
                <a:solidFill>
                  <a:schemeClr val="bg1"/>
                </a:solidFill>
                <a:latin typeface="Arial" panose="020B0604020202020204" pitchFamily="34" charset="0"/>
                <a:cs typeface="Arial" panose="020B0604020202020204" pitchFamily="34" charset="0"/>
              </a:rPr>
              <a:t>3</a:t>
            </a:r>
            <a:r>
              <a:rPr lang="en-US" sz="2400" dirty="0">
                <a:solidFill>
                  <a:schemeClr val="bg1"/>
                </a:solidFill>
                <a:latin typeface="Arial" panose="020B0604020202020204" pitchFamily="34" charset="0"/>
                <a:cs typeface="Arial" panose="020B0604020202020204" pitchFamily="34" charset="0"/>
              </a:rPr>
              <a:t>-N]</a:t>
            </a:r>
          </a:p>
          <a:p>
            <a:pPr marL="342900" indent="-342900">
              <a:buFont typeface="System Font Regular"/>
              <a:buChar char="-"/>
            </a:pPr>
            <a:r>
              <a:rPr lang="en-US" sz="2400" dirty="0">
                <a:solidFill>
                  <a:schemeClr val="bg1"/>
                </a:solidFill>
                <a:latin typeface="Arial" panose="020B0604020202020204" pitchFamily="34" charset="0"/>
                <a:cs typeface="Arial" panose="020B0604020202020204" pitchFamily="34" charset="0"/>
              </a:rPr>
              <a:t>pH</a:t>
            </a:r>
          </a:p>
          <a:p>
            <a:pPr marL="342900" indent="-342900">
              <a:buFont typeface="System Font Regular"/>
              <a:buChar char="-"/>
            </a:pPr>
            <a:r>
              <a:rPr lang="en-US" sz="2400" dirty="0">
                <a:solidFill>
                  <a:schemeClr val="bg1"/>
                </a:solidFill>
                <a:latin typeface="Arial" panose="020B0604020202020204" pitchFamily="34" charset="0"/>
                <a:cs typeface="Arial" panose="020B0604020202020204" pitchFamily="34" charset="0"/>
              </a:rPr>
              <a:t>Texture (% silt, clay, sand)</a:t>
            </a: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Estimated using SPLASH v1.0 bioclimatic model:</a:t>
            </a:r>
          </a:p>
          <a:p>
            <a:pPr marL="342900" indent="-342900">
              <a:buFont typeface="System Font Regular"/>
              <a:buChar char="-"/>
            </a:pPr>
            <a:r>
              <a:rPr lang="en-US" sz="2400" dirty="0">
                <a:solidFill>
                  <a:schemeClr val="bg1"/>
                </a:solidFill>
                <a:latin typeface="Arial" panose="020B0604020202020204" pitchFamily="34" charset="0"/>
                <a:cs typeface="Arial" panose="020B0604020202020204" pitchFamily="34" charset="0"/>
              </a:rPr>
              <a:t>Relative soil moisture (based on 150mm bucket)</a:t>
            </a:r>
          </a:p>
        </p:txBody>
      </p:sp>
      <p:sp>
        <p:nvSpPr>
          <p:cNvPr id="11" name="TextBox 10">
            <a:extLst>
              <a:ext uri="{FF2B5EF4-FFF2-40B4-BE49-F238E27FC236}">
                <a16:creationId xmlns:a16="http://schemas.microsoft.com/office/drawing/2014/main" id="{53E643BE-41A8-D9E9-C95E-F7FDE82B506D}"/>
              </a:ext>
            </a:extLst>
          </p:cNvPr>
          <p:cNvSpPr txBox="1"/>
          <p:nvPr/>
        </p:nvSpPr>
        <p:spPr>
          <a:xfrm>
            <a:off x="7118590"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edaphic</a:t>
            </a:r>
          </a:p>
          <a:p>
            <a:pPr algn="ctr"/>
            <a:r>
              <a:rPr lang="en-US" sz="3600" dirty="0">
                <a:latin typeface="Arial" panose="020B0604020202020204" pitchFamily="34" charset="0"/>
                <a:cs typeface="Arial" panose="020B0604020202020204" pitchFamily="34" charset="0"/>
              </a:rPr>
              <a:t>characteristics</a:t>
            </a:r>
          </a:p>
        </p:txBody>
      </p:sp>
      <p:sp>
        <p:nvSpPr>
          <p:cNvPr id="12" name="TextBox 11">
            <a:extLst>
              <a:ext uri="{FF2B5EF4-FFF2-40B4-BE49-F238E27FC236}">
                <a16:creationId xmlns:a16="http://schemas.microsoft.com/office/drawing/2014/main" id="{9A7CD8EF-F8C9-36F6-4031-9B56492DA543}"/>
              </a:ext>
            </a:extLst>
          </p:cNvPr>
          <p:cNvSpPr txBox="1"/>
          <p:nvPr/>
        </p:nvSpPr>
        <p:spPr>
          <a:xfrm>
            <a:off x="1925838"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climatic</a:t>
            </a:r>
          </a:p>
          <a:p>
            <a:pPr algn="ctr"/>
            <a:r>
              <a:rPr lang="en-US" sz="3600" dirty="0">
                <a:latin typeface="Arial" panose="020B0604020202020204" pitchFamily="34" charset="0"/>
                <a:cs typeface="Arial" panose="020B0604020202020204" pitchFamily="34" charset="0"/>
              </a:rPr>
              <a:t>characteristics</a:t>
            </a:r>
          </a:p>
        </p:txBody>
      </p:sp>
    </p:spTree>
    <p:extLst>
      <p:ext uri="{BB962C8B-B14F-4D97-AF65-F5344CB8AC3E}">
        <p14:creationId xmlns:p14="http://schemas.microsoft.com/office/powerpoint/2010/main" val="874674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art, scatter chart&#10;&#10;Description automatically generated">
            <a:extLst>
              <a:ext uri="{FF2B5EF4-FFF2-40B4-BE49-F238E27FC236}">
                <a16:creationId xmlns:a16="http://schemas.microsoft.com/office/drawing/2014/main" id="{41F10ECF-3AF9-D211-7813-AE26E9718319}"/>
              </a:ext>
            </a:extLst>
          </p:cNvPr>
          <p:cNvPicPr>
            <a:picLocks noChangeAspect="1"/>
          </p:cNvPicPr>
          <p:nvPr/>
        </p:nvPicPr>
        <p:blipFill>
          <a:blip r:embed="rId2"/>
          <a:stretch>
            <a:fillRect/>
          </a:stretch>
        </p:blipFill>
        <p:spPr>
          <a:xfrm>
            <a:off x="0" y="1778000"/>
            <a:ext cx="12192000" cy="5080000"/>
          </a:xfrm>
          <a:prstGeom prst="rect">
            <a:avLst/>
          </a:prstGeom>
        </p:spPr>
      </p:pic>
      <p:sp>
        <p:nvSpPr>
          <p:cNvPr id="23" name="Rectangle 22">
            <a:extLst>
              <a:ext uri="{FF2B5EF4-FFF2-40B4-BE49-F238E27FC236}">
                <a16:creationId xmlns:a16="http://schemas.microsoft.com/office/drawing/2014/main" id="{81D2264B-D5DE-9F43-BA72-2F55E09FDC26}"/>
              </a:ext>
            </a:extLst>
          </p:cNvPr>
          <p:cNvSpPr/>
          <p:nvPr/>
        </p:nvSpPr>
        <p:spPr>
          <a:xfrm>
            <a:off x="977221"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5C40976-ADA2-8B7F-2241-7B5DA2B13A28}"/>
              </a:ext>
            </a:extLst>
          </p:cNvPr>
          <p:cNvSpPr/>
          <p:nvPr/>
        </p:nvSpPr>
        <p:spPr>
          <a:xfrm>
            <a:off x="7069883"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646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63A452F1-9129-F2C0-46F4-D8F1B2349C30}"/>
              </a:ext>
            </a:extLst>
          </p:cNvPr>
          <p:cNvPicPr>
            <a:picLocks noChangeAspect="1"/>
          </p:cNvPicPr>
          <p:nvPr/>
        </p:nvPicPr>
        <p:blipFill>
          <a:blip r:embed="rId2"/>
          <a:stretch>
            <a:fillRect/>
          </a:stretch>
        </p:blipFill>
        <p:spPr>
          <a:xfrm>
            <a:off x="0" y="1778000"/>
            <a:ext cx="12192000" cy="5080000"/>
          </a:xfrm>
          <a:prstGeom prst="rect">
            <a:avLst/>
          </a:prstGeom>
        </p:spPr>
      </p:pic>
      <p:sp>
        <p:nvSpPr>
          <p:cNvPr id="2" name="Title 1">
            <a:extLst>
              <a:ext uri="{FF2B5EF4-FFF2-40B4-BE49-F238E27FC236}">
                <a16:creationId xmlns:a16="http://schemas.microsoft.com/office/drawing/2014/main" id="{CD2AAAED-0BFB-0F76-7F72-4EF9B3CF6AE0}"/>
              </a:ext>
            </a:extLst>
          </p:cNvPr>
          <p:cNvSpPr>
            <a:spLocks noGrp="1"/>
          </p:cNvSpPr>
          <p:nvPr>
            <p:ph type="title"/>
          </p:nvPr>
        </p:nvSpPr>
        <p:spPr>
          <a:xfrm>
            <a:off x="473886" y="365125"/>
            <a:ext cx="10879914" cy="1325563"/>
          </a:xfrm>
        </p:spPr>
        <p:txBody>
          <a:bodyPr>
            <a:normAutofit/>
          </a:bodyPr>
          <a:lstStyle/>
          <a:p>
            <a:r>
              <a:rPr lang="el-GR" dirty="0"/>
              <a:t>β</a:t>
            </a:r>
            <a:r>
              <a:rPr lang="en-US" dirty="0"/>
              <a:t> </a:t>
            </a:r>
            <a:r>
              <a:rPr lang="en-US" b="1" dirty="0">
                <a:solidFill>
                  <a:schemeClr val="accent2"/>
                </a:solidFill>
              </a:rPr>
              <a:t>decreases</a:t>
            </a:r>
            <a:r>
              <a:rPr lang="en-US" dirty="0"/>
              <a:t> with increasing soil moisture in C</a:t>
            </a:r>
            <a:r>
              <a:rPr lang="en-US" baseline="-25000" dirty="0"/>
              <a:t>4</a:t>
            </a:r>
            <a:r>
              <a:rPr lang="en-US" dirty="0"/>
              <a:t> species, but not C</a:t>
            </a:r>
            <a:r>
              <a:rPr lang="en-US" baseline="-25000" dirty="0"/>
              <a:t>3</a:t>
            </a:r>
            <a:r>
              <a:rPr lang="en-US" dirty="0"/>
              <a:t> species</a:t>
            </a:r>
          </a:p>
        </p:txBody>
      </p:sp>
      <p:sp>
        <p:nvSpPr>
          <p:cNvPr id="7" name="Rectangle 6">
            <a:extLst>
              <a:ext uri="{FF2B5EF4-FFF2-40B4-BE49-F238E27FC236}">
                <a16:creationId xmlns:a16="http://schemas.microsoft.com/office/drawing/2014/main" id="{BCBBD634-D597-2E5E-902C-D7F139C33401}"/>
              </a:ext>
            </a:extLst>
          </p:cNvPr>
          <p:cNvSpPr/>
          <p:nvPr/>
        </p:nvSpPr>
        <p:spPr>
          <a:xfrm>
            <a:off x="7069883"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228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AAED-0BFB-0F76-7F72-4EF9B3CF6AE0}"/>
              </a:ext>
            </a:extLst>
          </p:cNvPr>
          <p:cNvSpPr>
            <a:spLocks noGrp="1"/>
          </p:cNvSpPr>
          <p:nvPr>
            <p:ph type="title"/>
          </p:nvPr>
        </p:nvSpPr>
        <p:spPr>
          <a:xfrm>
            <a:off x="213582" y="365125"/>
            <a:ext cx="11978418" cy="1325563"/>
          </a:xfrm>
        </p:spPr>
        <p:txBody>
          <a:bodyPr>
            <a:noAutofit/>
          </a:bodyPr>
          <a:lstStyle/>
          <a:p>
            <a:r>
              <a:rPr lang="el-GR" dirty="0"/>
              <a:t>β</a:t>
            </a:r>
            <a:r>
              <a:rPr lang="en-US" dirty="0"/>
              <a:t> </a:t>
            </a:r>
            <a:r>
              <a:rPr lang="en-US" b="1" dirty="0">
                <a:solidFill>
                  <a:schemeClr val="accent2"/>
                </a:solidFill>
              </a:rPr>
              <a:t>decreases</a:t>
            </a:r>
            <a:r>
              <a:rPr lang="en-US" dirty="0"/>
              <a:t> with increasing soil N regardless of N-fixing capability, N-fixing species have higher </a:t>
            </a:r>
            <a:r>
              <a:rPr lang="el-GR" dirty="0"/>
              <a:t>β</a:t>
            </a:r>
            <a:endParaRPr lang="en-US" dirty="0"/>
          </a:p>
        </p:txBody>
      </p:sp>
      <p:pic>
        <p:nvPicPr>
          <p:cNvPr id="7" name="Picture 6" descr="Chart, scatter chart&#10;&#10;Description automatically generated">
            <a:extLst>
              <a:ext uri="{FF2B5EF4-FFF2-40B4-BE49-F238E27FC236}">
                <a16:creationId xmlns:a16="http://schemas.microsoft.com/office/drawing/2014/main" id="{81025601-5474-8D3F-5BA0-BC9821F80A7F}"/>
              </a:ext>
            </a:extLst>
          </p:cNvPr>
          <p:cNvPicPr>
            <a:picLocks noChangeAspect="1"/>
          </p:cNvPicPr>
          <p:nvPr/>
        </p:nvPicPr>
        <p:blipFill>
          <a:blip r:embed="rId2"/>
          <a:stretch>
            <a:fillRect/>
          </a:stretch>
        </p:blipFill>
        <p:spPr>
          <a:xfrm>
            <a:off x="0" y="1778000"/>
            <a:ext cx="12192000" cy="5080000"/>
          </a:xfrm>
          <a:prstGeom prst="rect">
            <a:avLst/>
          </a:prstGeom>
        </p:spPr>
      </p:pic>
    </p:spTree>
    <p:extLst>
      <p:ext uri="{BB962C8B-B14F-4D97-AF65-F5344CB8AC3E}">
        <p14:creationId xmlns:p14="http://schemas.microsoft.com/office/powerpoint/2010/main" val="295668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C4CF-DCD3-D41F-D10E-9904544BABC0}"/>
              </a:ext>
            </a:extLst>
          </p:cNvPr>
          <p:cNvSpPr>
            <a:spLocks noGrp="1"/>
          </p:cNvSpPr>
          <p:nvPr>
            <p:ph type="title"/>
          </p:nvPr>
        </p:nvSpPr>
        <p:spPr/>
        <p:txBody>
          <a:bodyPr/>
          <a:lstStyle/>
          <a:p>
            <a:r>
              <a:rPr lang="el-GR" dirty="0">
                <a:latin typeface="Times New Roman" panose="02020603050405020304" pitchFamily="18" charset="0"/>
                <a:cs typeface="Times New Roman" panose="02020603050405020304" pitchFamily="18" charset="0"/>
              </a:rPr>
              <a:t>χ</a:t>
            </a:r>
            <a:r>
              <a:rPr lang="en-US" dirty="0"/>
              <a:t> </a:t>
            </a:r>
            <a:r>
              <a:rPr lang="en-US" b="1" dirty="0">
                <a:solidFill>
                  <a:schemeClr val="accent2"/>
                </a:solidFill>
              </a:rPr>
              <a:t>decreases</a:t>
            </a:r>
            <a:r>
              <a:rPr lang="en-US" dirty="0"/>
              <a:t> with increasing soil moisture in C</a:t>
            </a:r>
            <a:r>
              <a:rPr lang="en-US" baseline="-25000" dirty="0"/>
              <a:t>4</a:t>
            </a:r>
            <a:r>
              <a:rPr lang="en-US" dirty="0"/>
              <a:t> species, but not C</a:t>
            </a:r>
            <a:r>
              <a:rPr lang="en-US" baseline="-25000" dirty="0"/>
              <a:t>3</a:t>
            </a:r>
            <a:r>
              <a:rPr lang="en-US" dirty="0"/>
              <a:t> species</a:t>
            </a:r>
            <a:endParaRPr lang="en-US" dirty="0">
              <a:latin typeface="Times New Roman" panose="02020603050405020304" pitchFamily="18" charset="0"/>
              <a:cs typeface="Times New Roman" panose="02020603050405020304" pitchFamily="18" charset="0"/>
            </a:endParaRPr>
          </a:p>
        </p:txBody>
      </p:sp>
      <p:pic>
        <p:nvPicPr>
          <p:cNvPr id="13" name="Picture 12" descr="Chart, scatter chart&#10;&#10;Description automatically generated">
            <a:extLst>
              <a:ext uri="{FF2B5EF4-FFF2-40B4-BE49-F238E27FC236}">
                <a16:creationId xmlns:a16="http://schemas.microsoft.com/office/drawing/2014/main" id="{56AE8187-E530-2CD2-EA10-5723A88CF430}"/>
              </a:ext>
            </a:extLst>
          </p:cNvPr>
          <p:cNvPicPr>
            <a:picLocks noChangeAspect="1"/>
          </p:cNvPicPr>
          <p:nvPr/>
        </p:nvPicPr>
        <p:blipFill>
          <a:blip r:embed="rId2"/>
          <a:stretch>
            <a:fillRect/>
          </a:stretch>
        </p:blipFill>
        <p:spPr>
          <a:xfrm>
            <a:off x="0" y="1690688"/>
            <a:ext cx="12192000" cy="5080000"/>
          </a:xfrm>
          <a:prstGeom prst="rect">
            <a:avLst/>
          </a:prstGeom>
        </p:spPr>
      </p:pic>
    </p:spTree>
    <p:extLst>
      <p:ext uri="{BB962C8B-B14F-4D97-AF65-F5344CB8AC3E}">
        <p14:creationId xmlns:p14="http://schemas.microsoft.com/office/powerpoint/2010/main" val="1384943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C4CF-DCD3-D41F-D10E-9904544BABC0}"/>
              </a:ext>
            </a:extLst>
          </p:cNvPr>
          <p:cNvSpPr>
            <a:spLocks noGrp="1"/>
          </p:cNvSpPr>
          <p:nvPr>
            <p:ph type="title"/>
          </p:nvPr>
        </p:nvSpPr>
        <p:spPr/>
        <p:txBody>
          <a:bodyPr>
            <a:noAutofit/>
          </a:bodyPr>
          <a:lstStyle/>
          <a:p>
            <a:r>
              <a:rPr lang="el-GR" dirty="0">
                <a:latin typeface="Times New Roman" panose="02020603050405020304" pitchFamily="18" charset="0"/>
                <a:cs typeface="Times New Roman" panose="02020603050405020304" pitchFamily="18" charset="0"/>
              </a:rPr>
              <a:t>χ</a:t>
            </a:r>
            <a:r>
              <a:rPr lang="en-US" dirty="0">
                <a:latin typeface="Times New Roman" panose="02020603050405020304" pitchFamily="18" charset="0"/>
                <a:cs typeface="Times New Roman" panose="02020603050405020304" pitchFamily="18" charset="0"/>
              </a:rPr>
              <a:t> </a:t>
            </a:r>
            <a:r>
              <a:rPr lang="en-US" b="1" dirty="0">
                <a:solidFill>
                  <a:schemeClr val="accent2"/>
                </a:solidFill>
              </a:rPr>
              <a:t>decreases</a:t>
            </a:r>
            <a:r>
              <a:rPr lang="en-US" dirty="0"/>
              <a:t> with increasing soil N regardless of N-fixing capability, stronger trend in N-fixing species</a:t>
            </a:r>
            <a:endParaRPr lang="en-US" dirty="0">
              <a:latin typeface="Times New Roman" panose="02020603050405020304" pitchFamily="18" charset="0"/>
              <a:cs typeface="Times New Roman" panose="02020603050405020304" pitchFamily="18" charset="0"/>
            </a:endParaRPr>
          </a:p>
        </p:txBody>
      </p:sp>
      <p:pic>
        <p:nvPicPr>
          <p:cNvPr id="13" name="Picture 12" descr="Chart, scatter chart&#10;&#10;Description automatically generated">
            <a:extLst>
              <a:ext uri="{FF2B5EF4-FFF2-40B4-BE49-F238E27FC236}">
                <a16:creationId xmlns:a16="http://schemas.microsoft.com/office/drawing/2014/main" id="{56AE8187-E530-2CD2-EA10-5723A88CF430}"/>
              </a:ext>
            </a:extLst>
          </p:cNvPr>
          <p:cNvPicPr>
            <a:picLocks noChangeAspect="1"/>
          </p:cNvPicPr>
          <p:nvPr/>
        </p:nvPicPr>
        <p:blipFill>
          <a:blip r:embed="rId2"/>
          <a:stretch>
            <a:fillRect/>
          </a:stretch>
        </p:blipFill>
        <p:spPr>
          <a:xfrm>
            <a:off x="0" y="1870439"/>
            <a:ext cx="12192000" cy="5080000"/>
          </a:xfrm>
          <a:prstGeom prst="rect">
            <a:avLst/>
          </a:prstGeom>
        </p:spPr>
      </p:pic>
    </p:spTree>
    <p:extLst>
      <p:ext uri="{BB962C8B-B14F-4D97-AF65-F5344CB8AC3E}">
        <p14:creationId xmlns:p14="http://schemas.microsoft.com/office/powerpoint/2010/main" val="3438770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2EA63-0C75-9055-E053-24CDCDD87B1F}"/>
              </a:ext>
            </a:extLst>
          </p:cNvPr>
          <p:cNvSpPr>
            <a:spLocks noGrp="1"/>
          </p:cNvSpPr>
          <p:nvPr>
            <p:ph type="title"/>
          </p:nvPr>
        </p:nvSpPr>
        <p:spPr/>
        <p:txBody>
          <a:bodyPr/>
          <a:lstStyle/>
          <a:p>
            <a:r>
              <a:rPr lang="en-US" dirty="0"/>
              <a:t>Leaf N increases with increasing soil moisture in C</a:t>
            </a:r>
            <a:r>
              <a:rPr lang="en-US" baseline="-25000" dirty="0"/>
              <a:t>3</a:t>
            </a:r>
            <a:r>
              <a:rPr lang="en-US" dirty="0"/>
              <a:t> species, but not C</a:t>
            </a:r>
            <a:r>
              <a:rPr lang="en-US" baseline="-25000" dirty="0"/>
              <a:t>4</a:t>
            </a:r>
            <a:r>
              <a:rPr lang="en-US" dirty="0"/>
              <a:t> species</a:t>
            </a:r>
          </a:p>
        </p:txBody>
      </p:sp>
    </p:spTree>
    <p:extLst>
      <p:ext uri="{BB962C8B-B14F-4D97-AF65-F5344CB8AC3E}">
        <p14:creationId xmlns:p14="http://schemas.microsoft.com/office/powerpoint/2010/main" val="242987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EB66-2A1D-99E1-FC0A-A59E553D0180}"/>
              </a:ext>
            </a:extLst>
          </p:cNvPr>
          <p:cNvSpPr>
            <a:spLocks noGrp="1"/>
          </p:cNvSpPr>
          <p:nvPr>
            <p:ph type="title"/>
          </p:nvPr>
        </p:nvSpPr>
        <p:spPr/>
        <p:txBody>
          <a:bodyPr/>
          <a:lstStyle/>
          <a:p>
            <a:r>
              <a:rPr lang="en-US" dirty="0"/>
              <a:t>No effect of </a:t>
            </a:r>
          </a:p>
        </p:txBody>
      </p:sp>
      <p:sp>
        <p:nvSpPr>
          <p:cNvPr id="3" name="Content Placeholder 2">
            <a:extLst>
              <a:ext uri="{FF2B5EF4-FFF2-40B4-BE49-F238E27FC236}">
                <a16:creationId xmlns:a16="http://schemas.microsoft.com/office/drawing/2014/main" id="{BBC22E98-BF9E-E6E7-AB41-E7BF99AFAA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3347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1B68-21C5-F73B-6878-FAE1E7271061}"/>
              </a:ext>
            </a:extLst>
          </p:cNvPr>
          <p:cNvSpPr>
            <a:spLocks noGrp="1"/>
          </p:cNvSpPr>
          <p:nvPr>
            <p:ph type="title"/>
          </p:nvPr>
        </p:nvSpPr>
        <p:spPr/>
        <p:txBody>
          <a:bodyPr/>
          <a:lstStyle/>
          <a:p>
            <a:r>
              <a:rPr lang="en-US" dirty="0"/>
              <a:t>Main takeaways</a:t>
            </a:r>
          </a:p>
        </p:txBody>
      </p:sp>
      <p:sp>
        <p:nvSpPr>
          <p:cNvPr id="3" name="Content Placeholder 2">
            <a:extLst>
              <a:ext uri="{FF2B5EF4-FFF2-40B4-BE49-F238E27FC236}">
                <a16:creationId xmlns:a16="http://schemas.microsoft.com/office/drawing/2014/main" id="{0720F096-0294-305F-648B-3B413F1DD553}"/>
              </a:ext>
            </a:extLst>
          </p:cNvPr>
          <p:cNvSpPr>
            <a:spLocks noGrp="1"/>
          </p:cNvSpPr>
          <p:nvPr>
            <p:ph idx="1"/>
          </p:nvPr>
        </p:nvSpPr>
        <p:spPr/>
        <p:txBody>
          <a:bodyPr/>
          <a:lstStyle/>
          <a:p>
            <a:r>
              <a:rPr lang="el-GR" dirty="0"/>
              <a:t>β</a:t>
            </a:r>
            <a:r>
              <a:rPr lang="en-US" dirty="0"/>
              <a:t> generally increased with </a:t>
            </a:r>
          </a:p>
          <a:p>
            <a:endParaRPr lang="en-US" dirty="0"/>
          </a:p>
          <a:p>
            <a:r>
              <a:rPr lang="el-GR" dirty="0"/>
              <a:t>β </a:t>
            </a:r>
            <a:r>
              <a:rPr lang="en-US" dirty="0"/>
              <a:t>values much more variable than single stagnant value of 146- supports need to include </a:t>
            </a:r>
            <a:r>
              <a:rPr lang="el-GR" dirty="0"/>
              <a:t>β </a:t>
            </a:r>
            <a:r>
              <a:rPr lang="en-US" dirty="0"/>
              <a:t>dynamically in PLCT models</a:t>
            </a:r>
          </a:p>
          <a:p>
            <a:endParaRPr lang="en-US" dirty="0"/>
          </a:p>
          <a:p>
            <a:r>
              <a:rPr lang="el-GR" dirty="0">
                <a:latin typeface="Times New Roman" panose="02020603050405020304" pitchFamily="18" charset="0"/>
                <a:cs typeface="Times New Roman" panose="02020603050405020304" pitchFamily="18" charset="0"/>
              </a:rPr>
              <a:t>χ</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729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6641B-B40F-AB84-CEF8-5BD5CACB997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Thank you! </a:t>
            </a:r>
          </a:p>
        </p:txBody>
      </p:sp>
      <p:sp>
        <p:nvSpPr>
          <p:cNvPr id="5" name="Text Placeholder 4">
            <a:extLst>
              <a:ext uri="{FF2B5EF4-FFF2-40B4-BE49-F238E27FC236}">
                <a16:creationId xmlns:a16="http://schemas.microsoft.com/office/drawing/2014/main" id="{62B5A96A-B709-1956-06B2-89E5BF6A8019}"/>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Slides are available at [insert URL here]</a:t>
            </a:r>
          </a:p>
        </p:txBody>
      </p:sp>
    </p:spTree>
    <p:extLst>
      <p:ext uri="{BB962C8B-B14F-4D97-AF65-F5344CB8AC3E}">
        <p14:creationId xmlns:p14="http://schemas.microsoft.com/office/powerpoint/2010/main" val="2084142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82C26-7C0E-C7E4-DE8E-FACCDB9EF66F}"/>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Rectangle 2">
            <a:extLst>
              <a:ext uri="{FF2B5EF4-FFF2-40B4-BE49-F238E27FC236}">
                <a16:creationId xmlns:a16="http://schemas.microsoft.com/office/drawing/2014/main" id="{82F2285F-1B23-CB49-86E7-AC996189686B}"/>
              </a:ext>
            </a:extLst>
          </p:cNvPr>
          <p:cNvSpPr/>
          <p:nvPr/>
        </p:nvSpPr>
        <p:spPr>
          <a:xfrm>
            <a:off x="3962021" y="1729533"/>
            <a:ext cx="4346096" cy="1176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368346" y="1683811"/>
            <a:ext cx="326684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Plots that receive nitrogen have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269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Tree>
    <p:extLst>
      <p:ext uri="{BB962C8B-B14F-4D97-AF65-F5344CB8AC3E}">
        <p14:creationId xmlns:p14="http://schemas.microsoft.com/office/powerpoint/2010/main" val="31033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but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environments based on summed costs of resource use </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environments based on summed costs of resource use </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spTree>
    <p:extLst>
      <p:ext uri="{BB962C8B-B14F-4D97-AF65-F5344CB8AC3E}">
        <p14:creationId xmlns:p14="http://schemas.microsoft.com/office/powerpoint/2010/main" val="337474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5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2319</TotalTime>
  <Words>1523</Words>
  <Application>Microsoft Macintosh PowerPoint</Application>
  <PresentationFormat>Widescreen</PresentationFormat>
  <Paragraphs>170</Paragraphs>
  <Slides>32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System Font Regular</vt:lpstr>
      <vt:lpstr>Times New Roman</vt:lpstr>
      <vt:lpstr>Office Theme</vt:lpstr>
      <vt:lpstr>Soil nitrogen availability increases the positive effect of aridity on water use efficiency</vt:lpstr>
      <vt:lpstr>Soil nitrogen generally increases leaf nitrogen</vt:lpstr>
      <vt:lpstr>Soil nitrogen generally increases leaf nitrogen</vt:lpstr>
      <vt:lpstr>… but leaf nitrogen can be predicted independent of soil nitrogen</vt:lpstr>
      <vt:lpstr>Leaf N is likely a product of interactions between climatic and edaphic factors</vt:lpstr>
      <vt:lpstr>Photosynthetic ‘least-cost’ theory: leaves acclimate to changing climatic and edaphic environments based on summed costs of resource use </vt:lpstr>
      <vt:lpstr>Photosynthetic ‘least-cost’ theory: leaves acclimate to changing climatic and edaphic environments based on summed costs of resource use </vt:lpstr>
      <vt:lpstr>Resource unit cost ratio (β)</vt:lpstr>
      <vt:lpstr>Resource unit cost ratio (β)</vt:lpstr>
      <vt:lpstr>Resource unit cost ratio (β)</vt:lpstr>
      <vt:lpstr>PowerPoint Presentation</vt:lpstr>
      <vt:lpstr>PowerPoint Presentation</vt:lpstr>
      <vt:lpstr>PowerPoint Presentation</vt:lpstr>
      <vt:lpstr>Hypothesis 1a: Soil nitrogen availability should increase leaf N to maintain photosynthesis with greater WUE</vt:lpstr>
      <vt:lpstr>Hypothesis 1b: Aridity/dryness should increase leaf N to maintain photosynthesis with greater WUE</vt:lpstr>
      <vt:lpstr>PowerPoint Presentation</vt:lpstr>
      <vt:lpstr>Leaf N/χ responses to β may depend on species identity traits</vt:lpstr>
      <vt:lpstr>Study sites, collection methods, traits</vt:lpstr>
      <vt:lpstr>PowerPoint Presentation</vt:lpstr>
      <vt:lpstr>PowerPoint Presentation</vt:lpstr>
      <vt:lpstr>PowerPoint Presentation</vt:lpstr>
      <vt:lpstr>β decreases with increasing soil moisture in C4 species, but not C3 species</vt:lpstr>
      <vt:lpstr>β decreases with increasing soil N regardless of N-fixing capability, N-fixing species have higher β</vt:lpstr>
      <vt:lpstr>χ decreases with increasing soil moisture in C4 species, but not C3 species</vt:lpstr>
      <vt:lpstr>χ decreases with increasing soil N regardless of N-fixing capability, stronger trend in N-fixing species</vt:lpstr>
      <vt:lpstr>Leaf N increases with increasing soil moisture in C3 species, but not C4 species</vt:lpstr>
      <vt:lpstr>No effect of </vt:lpstr>
      <vt:lpstr>Main takeaways</vt:lpstr>
      <vt:lpstr>Thank you! </vt:lpstr>
      <vt:lpstr>Extra slides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6</cp:revision>
  <dcterms:created xsi:type="dcterms:W3CDTF">2022-07-19T16:27:24Z</dcterms:created>
  <dcterms:modified xsi:type="dcterms:W3CDTF">2022-08-10T17:38:37Z</dcterms:modified>
</cp:coreProperties>
</file>